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7" r:id="rId3"/>
    <p:sldId id="278" r:id="rId4"/>
    <p:sldId id="267" r:id="rId5"/>
    <p:sldId id="279" r:id="rId6"/>
    <p:sldId id="281" r:id="rId7"/>
    <p:sldId id="285" r:id="rId8"/>
    <p:sldId id="272" r:id="rId9"/>
    <p:sldId id="320" r:id="rId10"/>
    <p:sldId id="307" r:id="rId11"/>
    <p:sldId id="271" r:id="rId12"/>
    <p:sldId id="260" r:id="rId13"/>
    <p:sldId id="261" r:id="rId14"/>
    <p:sldId id="289" r:id="rId15"/>
    <p:sldId id="293" r:id="rId16"/>
    <p:sldId id="265" r:id="rId17"/>
    <p:sldId id="296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08" r:id="rId26"/>
    <p:sldId id="309" r:id="rId27"/>
    <p:sldId id="310" r:id="rId28"/>
    <p:sldId id="311" r:id="rId29"/>
    <p:sldId id="294" r:id="rId30"/>
    <p:sldId id="262" r:id="rId31"/>
    <p:sldId id="297" r:id="rId32"/>
    <p:sldId id="295" r:id="rId33"/>
    <p:sldId id="263" r:id="rId34"/>
    <p:sldId id="298" r:id="rId35"/>
    <p:sldId id="319" r:id="rId36"/>
    <p:sldId id="275" r:id="rId37"/>
    <p:sldId id="27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6"/>
    <p:restoredTop sz="94688"/>
  </p:normalViewPr>
  <p:slideViewPr>
    <p:cSldViewPr snapToGrid="0" snapToObjects="1">
      <p:cViewPr varScale="1">
        <p:scale>
          <a:sx n="96" d="100"/>
          <a:sy n="96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6CDCA-62F5-8E4A-83CA-9E665E5B4962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5A10-029F-554F-A7BB-57B7A68E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5A10-029F-554F-A7BB-57B7A68E4E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Didn’t talk about users, won’t be covering personalization for now.</a:t>
            </a:r>
          </a:p>
          <a:p>
            <a:r>
              <a:rPr lang="en-US" dirty="0" smtClean="0"/>
              <a:t>Will frequently use the term conversion as an example. But</a:t>
            </a:r>
            <a:r>
              <a:rPr lang="en-US" baseline="0" dirty="0" smtClean="0"/>
              <a:t> replaceable with other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C899-2030-E948-AFD5-263046A4F2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43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5A10-029F-554F-A7BB-57B7A68E4E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BCF897-2222-7549-A9CB-7618595AC3D4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F6D7-9A45-F84F-A409-7082D334AE11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0FEC61-2AC2-994D-8F05-F6C580C5BD13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E4E5-5D15-7444-B808-36179BF532D8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A5CA37-DB01-FB45-9D84-AA7C0DB1E3BE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6FCC-2277-3947-B286-CDAA2433A5E9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A613-E3CF-C048-9464-C24B2B71B899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CA3A-97BE-764B-BE6A-F50FE93B8D18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4C08-DF17-2746-856B-2138421E1C78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DC82B9-9097-3B41-B4F5-9B5F22B41805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77C6-058E-A14A-A7DF-82B6659B4749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A50C76-16E5-8347-AB1A-E75129505B1C}" type="datetime1">
              <a:rPr lang="en-US" smtClean="0"/>
              <a:t>8/9/17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On Application of Learning to Rank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for E-Commerce Search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128204" y="3403585"/>
            <a:ext cx="7464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Shubhra Kanti Karmaker Santu (UIUC)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Parikshit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Sondhi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n-US" sz="3600" dirty="0" err="1" smtClean="0">
                <a:solidFill>
                  <a:schemeClr val="bg1"/>
                </a:solidFill>
              </a:rPr>
              <a:t>WalmartLabs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ChengXiang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Zhai</a:t>
            </a:r>
            <a:r>
              <a:rPr lang="en-US" sz="3600" dirty="0" smtClean="0">
                <a:solidFill>
                  <a:schemeClr val="bg1"/>
                </a:solidFill>
              </a:rPr>
              <a:t> (UIUC)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7150" y="3115222"/>
            <a:ext cx="705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Which LETOR method is the best ?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Design:</a:t>
            </a:r>
            <a:br>
              <a:rPr lang="en-US" dirty="0" smtClean="0"/>
            </a:br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7175"/>
            <a:ext cx="11029615" cy="4206241"/>
          </a:xfrm>
        </p:spPr>
        <p:txBody>
          <a:bodyPr>
            <a:noAutofit/>
          </a:bodyPr>
          <a:lstStyle/>
          <a:p>
            <a:r>
              <a:rPr lang="en-US" b="1" dirty="0"/>
              <a:t>2.8K</a:t>
            </a:r>
            <a:r>
              <a:rPr lang="en-US" dirty="0"/>
              <a:t> randomly selected product search queries </a:t>
            </a:r>
            <a:r>
              <a:rPr lang="en-US" dirty="0" smtClean="0"/>
              <a:t>from </a:t>
            </a:r>
            <a:r>
              <a:rPr lang="en-US" b="1" dirty="0" err="1" smtClean="0"/>
              <a:t>Walmart.com</a:t>
            </a:r>
            <a:endParaRPr lang="en-US" b="1" dirty="0" smtClean="0"/>
          </a:p>
          <a:p>
            <a:r>
              <a:rPr lang="en-US" dirty="0" smtClean="0"/>
              <a:t>Catalog </a:t>
            </a:r>
            <a:r>
              <a:rPr lang="en-US" dirty="0"/>
              <a:t>of 5M product/documents </a:t>
            </a:r>
          </a:p>
          <a:p>
            <a:r>
              <a:rPr lang="en-US" dirty="0"/>
              <a:t>120 products </a:t>
            </a:r>
            <a:r>
              <a:rPr lang="en-US" dirty="0" smtClean="0"/>
              <a:t>per query using BM25F</a:t>
            </a:r>
          </a:p>
          <a:p>
            <a:r>
              <a:rPr lang="en-US" dirty="0"/>
              <a:t>For each </a:t>
            </a:r>
            <a:r>
              <a:rPr lang="en-US" dirty="0" smtClean="0"/>
              <a:t>(</a:t>
            </a:r>
            <a:r>
              <a:rPr lang="en-US" dirty="0"/>
              <a:t>q, d </a:t>
            </a:r>
            <a:r>
              <a:rPr lang="en-US" dirty="0" smtClean="0"/>
              <a:t>), computed</a:t>
            </a:r>
            <a:endParaRPr lang="en-US" dirty="0"/>
          </a:p>
          <a:p>
            <a:pPr lvl="1"/>
            <a:r>
              <a:rPr lang="en-US" sz="2000" dirty="0" smtClean="0"/>
              <a:t>clicks </a:t>
            </a:r>
            <a:r>
              <a:rPr lang="en-US" sz="2000" dirty="0"/>
              <a:t>(clicks(</a:t>
            </a:r>
            <a:r>
              <a:rPr lang="en-US" sz="2000" dirty="0" err="1"/>
              <a:t>q,d</a:t>
            </a:r>
            <a:r>
              <a:rPr lang="en-US" sz="2000" dirty="0" smtClean="0"/>
              <a:t>))</a:t>
            </a:r>
          </a:p>
          <a:p>
            <a:pPr lvl="1"/>
            <a:r>
              <a:rPr lang="en-US" sz="2000" dirty="0" smtClean="0"/>
              <a:t>add-to-carts(</a:t>
            </a:r>
            <a:r>
              <a:rPr lang="en-US" sz="2000" dirty="0" err="1" smtClean="0"/>
              <a:t>atc</a:t>
            </a:r>
            <a:r>
              <a:rPr lang="en-US" sz="2000" dirty="0" smtClean="0"/>
              <a:t>(</a:t>
            </a:r>
            <a:r>
              <a:rPr lang="en-US" sz="2000" dirty="0" err="1" smtClean="0"/>
              <a:t>q,d</a:t>
            </a:r>
            <a:r>
              <a:rPr lang="en-US" sz="2000" dirty="0" smtClean="0"/>
              <a:t>))</a:t>
            </a:r>
          </a:p>
          <a:p>
            <a:pPr lvl="1"/>
            <a:r>
              <a:rPr lang="en-US" sz="2000" dirty="0" smtClean="0"/>
              <a:t>orders(orders(</a:t>
            </a:r>
            <a:r>
              <a:rPr lang="en-US" sz="2000" dirty="0" err="1" smtClean="0"/>
              <a:t>q,d</a:t>
            </a:r>
            <a:r>
              <a:rPr lang="en-US" sz="2000" dirty="0" smtClean="0"/>
              <a:t>))</a:t>
            </a:r>
            <a:endParaRPr lang="en-US" sz="2000" dirty="0"/>
          </a:p>
          <a:p>
            <a:pPr lvl="1"/>
            <a:r>
              <a:rPr lang="en-US" sz="2000" dirty="0" smtClean="0"/>
              <a:t>revenue(rev(</a:t>
            </a:r>
            <a:r>
              <a:rPr lang="en-US" sz="2000" dirty="0" err="1" smtClean="0"/>
              <a:t>q,d</a:t>
            </a:r>
            <a:r>
              <a:rPr lang="en-US" sz="2000" dirty="0" smtClean="0"/>
              <a:t>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74977"/>
            <a:ext cx="4759977" cy="37564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3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LETOR Approaches for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666328"/>
              </p:ext>
            </p:extLst>
          </p:nvPr>
        </p:nvGraphicFramePr>
        <p:xfrm>
          <a:off x="623889" y="1910512"/>
          <a:ext cx="1102995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/>
                <a:gridCol w="5514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Methods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</a:rPr>
                        <a:t>Short Form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/>
                          <a:latin typeface="LinLibertineT" charset="0"/>
                        </a:rPr>
                        <a:t>RankNet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  <a:latin typeface="LinLibertineT" charset="0"/>
                        </a:rPr>
                        <a:t>RNet</a:t>
                      </a:r>
                      <a:r>
                        <a:rPr lang="en-US" sz="2000" dirty="0">
                          <a:effectLst/>
                          <a:latin typeface="LinLibertineT" charset="0"/>
                        </a:rPr>
                        <a:t>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/>
                          <a:latin typeface="LinLibertineT" charset="0"/>
                        </a:rPr>
                        <a:t>RankBoost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LinLibertineT" charset="0"/>
                        </a:rPr>
                        <a:t>RBoost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effectLst/>
                          <a:latin typeface="LinLibertineT" charset="0"/>
                        </a:rPr>
                        <a:t>AdaRank</a:t>
                      </a:r>
                      <a:endParaRPr lang="pt-BR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LinLibertineT" charset="0"/>
                        </a:rPr>
                        <a:t>ARank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Random 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Forest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LinLibertineT" charset="0"/>
                        </a:rPr>
                        <a:t>RF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/>
                          <a:latin typeface="LinLibertineT" charset="0"/>
                        </a:rPr>
                        <a:t>LambdaMART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LinLibertineT" charset="0"/>
                        </a:rPr>
                        <a:t>LMART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Logistic Regression (L1 regularized)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  <a:latin typeface="LinLibertineT" charset="0"/>
                        </a:rPr>
                        <a:t>L1LR </a:t>
                      </a:r>
                      <a:endParaRPr lang="fr-FR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Logistic Regression (L2 regularized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LinLibertineT" charset="0"/>
                        </a:rPr>
                        <a:t>L2LR </a:t>
                      </a:r>
                      <a:endParaRPr lang="cs-CZ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SVM 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Classifier </a:t>
                      </a:r>
                      <a:r>
                        <a:rPr lang="en-US" sz="2000" dirty="0">
                          <a:effectLst/>
                          <a:latin typeface="LinLibertineT" charset="0"/>
                        </a:rPr>
                        <a:t>(L1 regularized, L2 Loss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LinLibertineT" charset="0"/>
                        </a:rPr>
                        <a:t>L1L2SVMC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SVM 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Classifier </a:t>
                      </a:r>
                      <a:r>
                        <a:rPr lang="en-US" sz="2000" dirty="0">
                          <a:effectLst/>
                          <a:latin typeface="LinLibertineT" charset="0"/>
                        </a:rPr>
                        <a:t>(L2 regularized, L1 Loss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LinLibertineT" charset="0"/>
                        </a:rPr>
                        <a:t>L2L1SVMC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SVM </a:t>
                      </a:r>
                      <a:r>
                        <a:rPr lang="en-US" sz="2000" dirty="0" err="1">
                          <a:effectLst/>
                          <a:latin typeface="LinLibertineT" charset="0"/>
                        </a:rPr>
                        <a:t>Regressor</a:t>
                      </a:r>
                      <a:r>
                        <a:rPr lang="en-US" sz="2000" dirty="0">
                          <a:effectLst/>
                          <a:latin typeface="LinLibertineT" charset="0"/>
                        </a:rPr>
                        <a:t> (L2 regularized, L2 Loss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LinLibertineT" charset="0"/>
                        </a:rPr>
                        <a:t>L2L2SVMR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SVM </a:t>
                      </a:r>
                      <a:r>
                        <a:rPr lang="en-US" sz="2000" dirty="0" err="1">
                          <a:effectLst/>
                          <a:latin typeface="LinLibertineT" charset="0"/>
                        </a:rPr>
                        <a:t>Regressor</a:t>
                      </a:r>
                      <a:r>
                        <a:rPr lang="en-US" sz="2000" dirty="0">
                          <a:effectLst/>
                          <a:latin typeface="LinLibertineT" charset="0"/>
                        </a:rPr>
                        <a:t> (L2 regularized, L1 Loss</a:t>
                      </a:r>
                      <a:r>
                        <a:rPr lang="en-US" sz="2000" dirty="0" smtClean="0">
                          <a:effectLst/>
                          <a:latin typeface="LinLibertineT" charset="0"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LinLibertineT" charset="0"/>
                        </a:rPr>
                        <a:t>L2L1SVMR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7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1981194"/>
            <a:ext cx="8371052" cy="3816554"/>
          </a:xfrm>
        </p:spPr>
      </p:pic>
      <p:sp>
        <p:nvSpPr>
          <p:cNvPr id="3" name="TextBox 2"/>
          <p:cNvSpPr txBox="1"/>
          <p:nvPr/>
        </p:nvSpPr>
        <p:spPr>
          <a:xfrm>
            <a:off x="3984172" y="5878320"/>
            <a:ext cx="36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All results report 5 FCV NDCG@10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3088" y="3784021"/>
            <a:ext cx="8371052" cy="29158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1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</a:t>
            </a:r>
            <a:r>
              <a:rPr lang="en-US" dirty="0" smtClean="0"/>
              <a:t>message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192" y="3049908"/>
            <a:ext cx="1118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LambdaMART</a:t>
            </a:r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seems to </a:t>
            </a:r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be the best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Click rate is the easiest signal to predict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Add-to-cart seems to be the hardest</a:t>
            </a:r>
            <a:endParaRPr lang="en-US" sz="24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2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25" y="1838446"/>
            <a:ext cx="1353773" cy="569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74" y="1953914"/>
            <a:ext cx="1924578" cy="769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12" y="2596699"/>
            <a:ext cx="1286486" cy="1300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31" y="2804026"/>
            <a:ext cx="1009664" cy="1009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9375" y="4225565"/>
            <a:ext cx="7467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What’s the best way to exploit the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multiple </a:t>
            </a:r>
            <a:r>
              <a:rPr lang="en-US" sz="3200" b="1" dirty="0">
                <a:solidFill>
                  <a:srgbClr val="00B050"/>
                </a:solidFill>
              </a:rPr>
              <a:t>feedback </a:t>
            </a:r>
            <a:r>
              <a:rPr lang="en-US" sz="3200" b="1" dirty="0" smtClean="0">
                <a:solidFill>
                  <a:srgbClr val="00B050"/>
                </a:solidFill>
              </a:rPr>
              <a:t>signals / objectives?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Objective Learning Experiments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724184"/>
            <a:ext cx="5081588" cy="2168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5" y="2724184"/>
            <a:ext cx="6001513" cy="21681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</a:t>
            </a:r>
            <a:r>
              <a:rPr lang="en-US" dirty="0" smtClean="0"/>
              <a:t>message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0461" y="3049908"/>
            <a:ext cx="9647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1. Order </a:t>
            </a: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rate is the most robust training objective</a:t>
            </a:r>
          </a:p>
          <a:p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2. Click rate is also very robust</a:t>
            </a:r>
          </a:p>
          <a:p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3. Use click rate when sufficient order rate data is not available</a:t>
            </a:r>
          </a:p>
          <a:p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4. Use order rate once it is available in a significant amount</a:t>
            </a:r>
          </a:p>
          <a:p>
            <a:endParaRPr lang="en-US" sz="24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6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780" y="2775587"/>
            <a:ext cx="9894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Can we use Crowd-sourcing to generate relevance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judgments </a:t>
            </a:r>
            <a:r>
              <a:rPr lang="en-US" sz="3200" b="1" dirty="0">
                <a:solidFill>
                  <a:srgbClr val="00B050"/>
                </a:solidFill>
              </a:rPr>
              <a:t>for E-Com search </a:t>
            </a:r>
            <a:r>
              <a:rPr lang="en-US" sz="3200" b="1" dirty="0" smtClean="0">
                <a:solidFill>
                  <a:srgbClr val="00B050"/>
                </a:solidFill>
              </a:rPr>
              <a:t>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0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crowd judgement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7" y="1981201"/>
            <a:ext cx="6231731" cy="3684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(ECOM)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46435"/>
          </a:xfrm>
        </p:spPr>
        <p:txBody>
          <a:bodyPr/>
          <a:lstStyle/>
          <a:p>
            <a:r>
              <a:rPr lang="en-US" dirty="0" smtClean="0"/>
              <a:t>Online shopping is very popular</a:t>
            </a:r>
          </a:p>
          <a:p>
            <a:r>
              <a:rPr lang="en-US" dirty="0" smtClean="0"/>
              <a:t>Many E-commerce websites</a:t>
            </a:r>
          </a:p>
          <a:p>
            <a:pPr lvl="1"/>
            <a:r>
              <a:rPr lang="en-US" dirty="0" smtClean="0"/>
              <a:t>Walmart</a:t>
            </a:r>
          </a:p>
          <a:p>
            <a:pPr lvl="1"/>
            <a:r>
              <a:rPr lang="en-US" dirty="0"/>
              <a:t>Amazon</a:t>
            </a:r>
            <a:endParaRPr lang="en-US" dirty="0" smtClean="0"/>
          </a:p>
          <a:p>
            <a:pPr lvl="1"/>
            <a:r>
              <a:rPr lang="en-US" dirty="0" err="1" smtClean="0"/>
              <a:t>Ebay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Search quality is Critical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14" y="2465184"/>
            <a:ext cx="6628719" cy="36743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crowdsourcing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1949740"/>
            <a:ext cx="11162317" cy="49082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crowdsourcing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946366"/>
            <a:ext cx="11325497" cy="4911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265" y="3681844"/>
            <a:ext cx="686119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/>
              </a:rPr>
              <a:t>Human raters will rate them equally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crowdsourcing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44569"/>
            <a:ext cx="9144000" cy="4102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52" y="674118"/>
            <a:ext cx="11029616" cy="1013800"/>
          </a:xfrm>
        </p:spPr>
        <p:txBody>
          <a:bodyPr/>
          <a:lstStyle/>
          <a:p>
            <a:r>
              <a:rPr lang="en-US" dirty="0"/>
              <a:t>The problem with crowdsourcing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32560" y="1823493"/>
            <a:ext cx="9144000" cy="4102390"/>
            <a:chOff x="0" y="2043896"/>
            <a:chExt cx="9144000" cy="41023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43896"/>
              <a:ext cx="9144000" cy="410239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6175074" y="3270233"/>
              <a:ext cx="1065675" cy="2189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422381" y="3802214"/>
              <a:ext cx="2913239" cy="2189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531850" y="4071408"/>
              <a:ext cx="1176044" cy="2189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175056" y="4605173"/>
              <a:ext cx="1511744" cy="2189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59042" y="5408132"/>
              <a:ext cx="2305646" cy="21898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2561" y="5908094"/>
            <a:ext cx="91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</a:rPr>
              <a:t>Purchase factors: </a:t>
            </a:r>
          </a:p>
          <a:p>
            <a:pPr algn="ctr"/>
            <a:r>
              <a:rPr lang="en-US" sz="2200" i="1" dirty="0">
                <a:solidFill>
                  <a:srgbClr val="000090"/>
                </a:solidFill>
                <a:latin typeface="Arial"/>
              </a:rPr>
              <a:t>size, performance, display quality, battery life, price, reviews, ratings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2407" y="2317726"/>
            <a:ext cx="875895" cy="21898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91603" y="4901795"/>
            <a:ext cx="1602571" cy="21898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</a:t>
            </a:r>
            <a:r>
              <a:rPr lang="en-US" dirty="0" smtClean="0"/>
              <a:t>message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9788" y="2775587"/>
            <a:ext cx="86663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Crowd-sourcing mostly generate unreliable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judgments 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for E-Com search </a:t>
            </a:r>
          </a:p>
          <a:p>
            <a:pPr algn="ctr"/>
            <a:endParaRPr lang="en-US" sz="32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0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632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Query Features:</a:t>
            </a:r>
          </a:p>
          <a:p>
            <a:pPr lvl="1"/>
            <a:r>
              <a:rPr lang="en-US" dirty="0"/>
              <a:t>Category, Department, Traffic Class, Product Type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Product Features: </a:t>
            </a:r>
          </a:p>
          <a:p>
            <a:pPr lvl="1"/>
            <a:r>
              <a:rPr lang="en-US" dirty="0" smtClean="0"/>
              <a:t>Overall </a:t>
            </a:r>
            <a:r>
              <a:rPr lang="en-US" dirty="0"/>
              <a:t>product </a:t>
            </a:r>
            <a:r>
              <a:rPr lang="en-US" dirty="0" smtClean="0"/>
              <a:t>sales, Rating, number </a:t>
            </a:r>
            <a:r>
              <a:rPr lang="en-US" dirty="0"/>
              <a:t>of </a:t>
            </a:r>
            <a:r>
              <a:rPr lang="en-US" dirty="0" smtClean="0"/>
              <a:t>reviews, expected demand, Brand, price etc.</a:t>
            </a:r>
            <a:endParaRPr lang="en-US" dirty="0"/>
          </a:p>
          <a:p>
            <a:r>
              <a:rPr lang="en-US" dirty="0" smtClean="0"/>
              <a:t>Query Product features:</a:t>
            </a:r>
          </a:p>
          <a:p>
            <a:pPr lvl="1"/>
            <a:r>
              <a:rPr lang="en-US" dirty="0"/>
              <a:t>Text </a:t>
            </a:r>
            <a:r>
              <a:rPr lang="en-US" dirty="0" smtClean="0"/>
              <a:t>match: query </a:t>
            </a:r>
            <a:r>
              <a:rPr lang="en-US" dirty="0"/>
              <a:t>- product BM25F score</a:t>
            </a:r>
            <a:endParaRPr lang="en-US" dirty="0" smtClean="0"/>
          </a:p>
          <a:p>
            <a:pPr lvl="1"/>
            <a:r>
              <a:rPr lang="en-US" dirty="0" smtClean="0"/>
              <a:t>Query-Document </a:t>
            </a:r>
            <a:r>
              <a:rPr lang="en-US" dirty="0"/>
              <a:t>attribute </a:t>
            </a:r>
            <a:r>
              <a:rPr lang="en-US" dirty="0" smtClean="0"/>
              <a:t>match:  </a:t>
            </a:r>
            <a:r>
              <a:rPr lang="en-US" dirty="0" smtClean="0">
                <a:solidFill>
                  <a:srgbClr val="FF0000"/>
                </a:solidFill>
              </a:rPr>
              <a:t>Is there a color attribute in both the query and the product?</a:t>
            </a:r>
          </a:p>
          <a:p>
            <a:pPr lvl="1"/>
            <a:r>
              <a:rPr lang="en-US" dirty="0" smtClean="0"/>
              <a:t>Query-Document </a:t>
            </a:r>
            <a:r>
              <a:rPr lang="en-US" dirty="0"/>
              <a:t>attribute value </a:t>
            </a:r>
            <a:r>
              <a:rPr lang="en-US" dirty="0" smtClean="0"/>
              <a:t>match:  </a:t>
            </a:r>
            <a:r>
              <a:rPr lang="en-US" dirty="0" smtClean="0">
                <a:solidFill>
                  <a:srgbClr val="FF0000"/>
                </a:solidFill>
              </a:rPr>
              <a:t>Does the </a:t>
            </a:r>
            <a:r>
              <a:rPr lang="en-US" dirty="0">
                <a:solidFill>
                  <a:srgbClr val="FF0000"/>
                </a:solidFill>
              </a:rPr>
              <a:t>color attribute </a:t>
            </a:r>
            <a:r>
              <a:rPr lang="en-US" dirty="0" smtClean="0">
                <a:solidFill>
                  <a:srgbClr val="FF0000"/>
                </a:solidFill>
              </a:rPr>
              <a:t>for both query and produce match?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70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attribute to feature 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72" y="1972218"/>
            <a:ext cx="7781335" cy="47273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12680" y="2468880"/>
            <a:ext cx="1717765" cy="849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Specific Features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112830" y="3757381"/>
            <a:ext cx="1717765" cy="849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DocumentSpecific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591" y="5516512"/>
            <a:ext cx="1742808" cy="1183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Query-Document Matching  </a:t>
            </a:r>
            <a:r>
              <a:rPr lang="en-US" dirty="0" smtClean="0"/>
              <a:t>Features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 flipV="1">
            <a:off x="9392194" y="2893422"/>
            <a:ext cx="620486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 flipH="1" flipV="1">
            <a:off x="9341033" y="4181923"/>
            <a:ext cx="771797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</p:cNvCxnSpPr>
          <p:nvPr/>
        </p:nvCxnSpPr>
        <p:spPr>
          <a:xfrm flipV="1">
            <a:off x="1826399" y="6108050"/>
            <a:ext cx="617256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89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64" y="734549"/>
            <a:ext cx="11029616" cy="1013800"/>
          </a:xfrm>
        </p:spPr>
        <p:txBody>
          <a:bodyPr/>
          <a:lstStyle/>
          <a:p>
            <a:r>
              <a:rPr lang="en-US" dirty="0"/>
              <a:t>From attribute to feature construction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79" y="1865914"/>
            <a:ext cx="4900180" cy="3828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86" y="2285999"/>
            <a:ext cx="5349793" cy="3525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1154" y="5811746"/>
            <a:ext cx="264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92934"/>
                </a:solidFill>
                <a:latin typeface="Arial"/>
              </a:rPr>
              <a:t>(Raw product attributes)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0153" y="5785007"/>
            <a:ext cx="315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Arial"/>
              </a:rPr>
              <a:t>(Attribute Matching Features</a:t>
            </a:r>
            <a:r>
              <a:rPr lang="en-US" dirty="0">
                <a:solidFill>
                  <a:srgbClr val="292934"/>
                </a:solidFill>
                <a:latin typeface="Arial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0672" y="624516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/>
              </a:rPr>
              <a:t>Information Gain 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</a:rPr>
              <a:t>w.r.t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. Click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89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</a:t>
            </a:r>
            <a:r>
              <a:rPr lang="en-US" dirty="0" smtClean="0"/>
              <a:t>Feature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 we done?  </a:t>
            </a:r>
            <a:r>
              <a:rPr lang="en-US" sz="2800" dirty="0" smtClean="0">
                <a:solidFill>
                  <a:srgbClr val="FF0000"/>
                </a:solidFill>
              </a:rPr>
              <a:t>NO!</a:t>
            </a:r>
          </a:p>
          <a:p>
            <a:pPr lvl="1"/>
            <a:r>
              <a:rPr lang="en-US" sz="2600" dirty="0" smtClean="0"/>
              <a:t>Balancing </a:t>
            </a:r>
            <a:r>
              <a:rPr lang="en-US" sz="2600" dirty="0"/>
              <a:t>of Relevance and </a:t>
            </a:r>
            <a:r>
              <a:rPr lang="en-US" sz="2600" dirty="0" smtClean="0"/>
              <a:t>Popularity</a:t>
            </a:r>
            <a:endParaRPr lang="en-US" sz="2600" dirty="0"/>
          </a:p>
          <a:p>
            <a:pPr lvl="1"/>
            <a:r>
              <a:rPr lang="en-US" sz="2600" dirty="0" smtClean="0"/>
              <a:t>Query </a:t>
            </a:r>
            <a:r>
              <a:rPr lang="en-US" sz="2600" dirty="0"/>
              <a:t>attribute </a:t>
            </a:r>
            <a:r>
              <a:rPr lang="en-US" sz="2600" dirty="0" smtClean="0"/>
              <a:t>sparsity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10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1494" y="3010719"/>
            <a:ext cx="76290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How well can LETOR methods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optimize </a:t>
            </a:r>
            <a:r>
              <a:rPr lang="en-US" sz="3200" b="1" dirty="0">
                <a:solidFill>
                  <a:srgbClr val="00B050"/>
                </a:solidFill>
              </a:rPr>
              <a:t>the combination of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relevance-based </a:t>
            </a:r>
            <a:r>
              <a:rPr lang="en-US" sz="3200" b="1" dirty="0">
                <a:solidFill>
                  <a:srgbClr val="00B050"/>
                </a:solidFill>
              </a:rPr>
              <a:t>vs popularity features?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Ranking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Given </a:t>
            </a:r>
            <a:r>
              <a:rPr lang="en-US" sz="2400" dirty="0"/>
              <a:t>a query q,  a catalog D </a:t>
            </a:r>
            <a:r>
              <a:rPr lang="en-US" sz="2400" dirty="0" smtClean="0"/>
              <a:t>(Millions of </a:t>
            </a:r>
            <a:r>
              <a:rPr lang="en-US" sz="2400" dirty="0"/>
              <a:t>products) and a search log </a:t>
            </a:r>
            <a:r>
              <a:rPr lang="en-US" sz="2400" dirty="0" smtClean="0"/>
              <a:t>L, return </a:t>
            </a:r>
            <a:r>
              <a:rPr lang="en-US" sz="2400" dirty="0"/>
              <a:t>the </a:t>
            </a:r>
            <a:r>
              <a:rPr lang="en-US" sz="2400" i="1" dirty="0"/>
              <a:t>optimal</a:t>
            </a:r>
            <a:r>
              <a:rPr lang="en-US" sz="2400" dirty="0"/>
              <a:t> ranked list </a:t>
            </a:r>
            <a:endParaRPr lang="en-US" sz="2400" dirty="0" smtClean="0"/>
          </a:p>
          <a:p>
            <a:r>
              <a:rPr lang="en-US" sz="2400" dirty="0" smtClean="0"/>
              <a:t>Optimality criteria:</a:t>
            </a:r>
          </a:p>
          <a:p>
            <a:pPr lvl="1"/>
            <a:r>
              <a:rPr lang="en-US" sz="2400" dirty="0" smtClean="0"/>
              <a:t>Clicks, cart adds, order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dirty="0" smtClean="0"/>
              <a:t>We’ll just call them utility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relevance-based vs popularity features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3792796"/>
            <a:ext cx="5047352" cy="1197216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35" y="2489957"/>
            <a:ext cx="5639027" cy="3425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5915818"/>
            <a:ext cx="121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Popularity: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61466" y="59158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29751" y="59158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98036" y="59158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9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</a:t>
            </a:r>
            <a:r>
              <a:rPr lang="en-US" dirty="0" smtClean="0"/>
              <a:t>message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192" y="3049908"/>
            <a:ext cx="11188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Popularity based features are indeed useful </a:t>
            </a:r>
            <a:endParaRPr lang="en-US" sz="2800" b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training a LETOR method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0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</a:t>
            </a:r>
            <a:r>
              <a:rPr lang="en-US" dirty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192" y="3036844"/>
            <a:ext cx="1127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How well can LETOR methods handle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sparse </a:t>
            </a:r>
            <a:r>
              <a:rPr lang="en-US" sz="3200" b="1" dirty="0">
                <a:solidFill>
                  <a:srgbClr val="00B050"/>
                </a:solidFill>
              </a:rPr>
              <a:t>query </a:t>
            </a:r>
            <a:r>
              <a:rPr lang="en-US" sz="3200" b="1" dirty="0" smtClean="0">
                <a:solidFill>
                  <a:srgbClr val="00B050"/>
                </a:solidFill>
              </a:rPr>
              <a:t>attributes by exploiting query department?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query attributes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02" y="1957735"/>
            <a:ext cx="9566954" cy="44953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77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</a:t>
            </a:r>
            <a:r>
              <a:rPr lang="en-US" dirty="0" smtClean="0"/>
              <a:t>message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192" y="3049908"/>
            <a:ext cx="1118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Selectively using a subset of features to avoid sparsity during training </a:t>
            </a:r>
            <a:r>
              <a:rPr lang="en-US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LETOR </a:t>
            </a:r>
            <a:r>
              <a:rPr lang="en-US" sz="32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methods is beneficial.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70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86064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LambdaMART</a:t>
            </a: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seems to be the best</a:t>
            </a:r>
          </a:p>
          <a:p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Click rate is the easiest </a:t>
            </a:r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, Add-to-cart is the hardest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Order </a:t>
            </a: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rate is the most robust training </a:t>
            </a:r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objective, followed by Click rate</a:t>
            </a:r>
            <a:endParaRPr lang="en-US" sz="20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Initially use click rate, then switch to order rate eventually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Crowd-sourcing relevance labels is unreliable  </a:t>
            </a:r>
            <a:endParaRPr lang="en-US" sz="20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Popularity based features are </a:t>
            </a:r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useful for </a:t>
            </a: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training a LETOR </a:t>
            </a:r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method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Avoiding </a:t>
            </a: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sparsity during training </a:t>
            </a:r>
            <a:r>
              <a:rPr 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using department information is </a:t>
            </a:r>
            <a:r>
              <a:rPr lang="en-US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beneficial.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38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00250"/>
            <a:ext cx="11029615" cy="46005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E-COM specific directions: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the best way to </a:t>
            </a:r>
            <a:r>
              <a:rPr lang="en-US" dirty="0" smtClean="0"/>
              <a:t>combine different </a:t>
            </a:r>
            <a:r>
              <a:rPr lang="en-US" dirty="0"/>
              <a:t>feedback </a:t>
            </a:r>
            <a:r>
              <a:rPr lang="en-US" dirty="0" smtClean="0"/>
              <a:t>signals?</a:t>
            </a:r>
          </a:p>
          <a:p>
            <a:pPr lvl="1"/>
            <a:r>
              <a:rPr lang="en-US" dirty="0" smtClean="0"/>
              <a:t>Classify general vs specific queries and train different rankers for them</a:t>
            </a:r>
          </a:p>
          <a:p>
            <a:r>
              <a:rPr lang="en-US" dirty="0" smtClean="0"/>
              <a:t>General directions:</a:t>
            </a:r>
          </a:p>
          <a:p>
            <a:pPr lvl="1"/>
            <a:r>
              <a:rPr lang="en-US" dirty="0"/>
              <a:t>Presence of Uncertain </a:t>
            </a:r>
            <a:r>
              <a:rPr lang="en-US" dirty="0" smtClean="0"/>
              <a:t>features </a:t>
            </a:r>
            <a:endParaRPr lang="en-US" dirty="0"/>
          </a:p>
          <a:p>
            <a:pPr lvl="1"/>
            <a:r>
              <a:rPr lang="en-US" dirty="0"/>
              <a:t>Correlated </a:t>
            </a:r>
            <a:r>
              <a:rPr lang="en-US" dirty="0" smtClean="0"/>
              <a:t>features</a:t>
            </a:r>
            <a:endParaRPr lang="en-US" dirty="0"/>
          </a:p>
          <a:p>
            <a:pPr lvl="1"/>
            <a:r>
              <a:rPr lang="en-US" dirty="0"/>
              <a:t>Data quality issues </a:t>
            </a:r>
          </a:p>
          <a:p>
            <a:pPr lvl="1"/>
            <a:r>
              <a:rPr lang="en-US" dirty="0" smtClean="0"/>
              <a:t>Query sparsity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variance in browsing </a:t>
            </a:r>
            <a:r>
              <a:rPr lang="en-US" dirty="0" smtClean="0"/>
              <a:t>depth: </a:t>
            </a:r>
            <a:r>
              <a:rPr lang="en-US" dirty="0"/>
              <a:t>adaptive cutoff in </a:t>
            </a:r>
            <a:r>
              <a:rPr lang="en-US" dirty="0" smtClean="0"/>
              <a:t>NDCG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61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851884"/>
            <a:ext cx="11029615" cy="1291366"/>
          </a:xfrm>
        </p:spPr>
        <p:txBody>
          <a:bodyPr/>
          <a:lstStyle/>
          <a:p>
            <a:r>
              <a:rPr lang="en-US" dirty="0" smtClean="0"/>
              <a:t>For further information, please visit my </a:t>
            </a:r>
            <a:r>
              <a:rPr lang="en-US" dirty="0"/>
              <a:t>page:  https://</a:t>
            </a:r>
            <a:r>
              <a:rPr lang="en-US" dirty="0" err="1"/>
              <a:t>sites.google.com</a:t>
            </a:r>
            <a:r>
              <a:rPr lang="en-US" dirty="0"/>
              <a:t>/site/kantishubhra006/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629049"/>
            <a:ext cx="5781506" cy="355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2" y="2629048"/>
            <a:ext cx="4628927" cy="3553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3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 (LETOR)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71" y="2146687"/>
            <a:ext cx="5062386" cy="36783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 query (q) and a document (d), learn how relevant the document is </a:t>
            </a:r>
            <a:r>
              <a:rPr lang="en-US" dirty="0" err="1" smtClean="0"/>
              <a:t>w.r.t</a:t>
            </a:r>
            <a:r>
              <a:rPr lang="en-US" dirty="0" smtClean="0"/>
              <a:t>. the query</a:t>
            </a:r>
          </a:p>
          <a:p>
            <a:r>
              <a:rPr lang="en-US" dirty="0" smtClean="0"/>
              <a:t>Learn a function: Relevance(</a:t>
            </a:r>
            <a:r>
              <a:rPr lang="en-US" dirty="0" err="1" smtClean="0"/>
              <a:t>q,d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Sort products according to the score</a:t>
            </a:r>
          </a:p>
          <a:p>
            <a:r>
              <a:rPr lang="en-US" dirty="0" smtClean="0"/>
              <a:t>Popular approaches: </a:t>
            </a:r>
          </a:p>
          <a:p>
            <a:pPr lvl="1"/>
            <a:r>
              <a:rPr lang="en-US" dirty="0" err="1" smtClean="0"/>
              <a:t>LambdaMART</a:t>
            </a:r>
            <a:endParaRPr lang="en-US" dirty="0" smtClean="0"/>
          </a:p>
          <a:p>
            <a:pPr lvl="1"/>
            <a:r>
              <a:rPr lang="en-US" dirty="0" err="1" smtClean="0"/>
              <a:t>AdaRank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RankNet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7800987" y="3314702"/>
            <a:ext cx="2243138" cy="134227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Scoring function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7920" y="2543174"/>
            <a:ext cx="1343026" cy="656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 (q)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3493" y="4758204"/>
            <a:ext cx="1343026" cy="656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Document (d)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5" idx="3"/>
            <a:endCxn id="4" idx="0"/>
          </p:cNvCxnSpPr>
          <p:nvPr/>
        </p:nvCxnSpPr>
        <p:spPr>
          <a:xfrm>
            <a:off x="7400946" y="2871411"/>
            <a:ext cx="1521610" cy="44329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4" idx="2"/>
          </p:cNvCxnSpPr>
          <p:nvPr/>
        </p:nvCxnSpPr>
        <p:spPr>
          <a:xfrm flipV="1">
            <a:off x="7476519" y="4656976"/>
            <a:ext cx="1446037" cy="429465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24" idx="1"/>
          </p:cNvCxnSpPr>
          <p:nvPr/>
        </p:nvCxnSpPr>
        <p:spPr>
          <a:xfrm>
            <a:off x="10044125" y="3985839"/>
            <a:ext cx="67150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15634" y="3657602"/>
            <a:ext cx="1166637" cy="656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Relevance (</a:t>
            </a:r>
            <a:r>
              <a:rPr lang="en-US" dirty="0" err="1" smtClean="0">
                <a:solidFill>
                  <a:schemeClr val="tx1"/>
                </a:solidFill>
              </a:rPr>
              <a:t>q,d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2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research 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apply LETOR for E-com search?</a:t>
            </a:r>
          </a:p>
          <a:p>
            <a:pPr lvl="1"/>
            <a:r>
              <a:rPr lang="en-US" dirty="0" smtClean="0"/>
              <a:t>Which method works the best for E-com?</a:t>
            </a:r>
          </a:p>
          <a:p>
            <a:pPr lvl="1"/>
            <a:r>
              <a:rPr lang="en-US" dirty="0"/>
              <a:t>How to create labels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 we generate features?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</a:t>
            </a:r>
            <a:r>
              <a:rPr lang="en-US" dirty="0" smtClean="0"/>
              <a:t>Label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2116182"/>
            <a:ext cx="11273246" cy="4140927"/>
          </a:xfrm>
        </p:spPr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tility of a product to a query</a:t>
            </a:r>
            <a:endParaRPr lang="en-US" dirty="0"/>
          </a:p>
          <a:p>
            <a:r>
              <a:rPr lang="en-US" dirty="0" smtClean="0"/>
              <a:t>Multiple Engagement signals</a:t>
            </a:r>
          </a:p>
          <a:p>
            <a:pPr lvl="1"/>
            <a:r>
              <a:rPr lang="en-US" dirty="0" smtClean="0"/>
              <a:t>Clicks</a:t>
            </a:r>
          </a:p>
          <a:p>
            <a:pPr lvl="1"/>
            <a:r>
              <a:rPr lang="en-US" dirty="0" smtClean="0"/>
              <a:t>Add-to-Cart</a:t>
            </a:r>
          </a:p>
          <a:p>
            <a:pPr lvl="1"/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Revenue etc.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34" y="2388667"/>
            <a:ext cx="2333222" cy="981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91" y="2541980"/>
            <a:ext cx="3317005" cy="1326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02" y="3598002"/>
            <a:ext cx="2217254" cy="224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17" y="3848691"/>
            <a:ext cx="1740152" cy="17401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Relevance judgments from user feedback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7382"/>
            <a:ext cx="11029615" cy="3678303"/>
          </a:xfrm>
        </p:spPr>
        <p:txBody>
          <a:bodyPr/>
          <a:lstStyle/>
          <a:p>
            <a:r>
              <a:rPr lang="en-US" dirty="0"/>
              <a:t>Perceived </a:t>
            </a:r>
            <a:r>
              <a:rPr lang="en-US" dirty="0" smtClean="0"/>
              <a:t>Utility </a:t>
            </a:r>
            <a:r>
              <a:rPr lang="en-US" dirty="0"/>
              <a:t>of </a:t>
            </a:r>
            <a:r>
              <a:rPr lang="en-US" dirty="0" smtClean="0"/>
              <a:t>Search </a:t>
            </a:r>
            <a:r>
              <a:rPr lang="en-US" dirty="0"/>
              <a:t>results (Click </a:t>
            </a:r>
            <a:r>
              <a:rPr lang="en-US" dirty="0" smtClean="0"/>
              <a:t>Through </a:t>
            </a:r>
            <a:r>
              <a:rPr lang="en-US" dirty="0"/>
              <a:t>R</a:t>
            </a:r>
            <a:r>
              <a:rPr lang="en-US" dirty="0" smtClean="0"/>
              <a:t>ate</a:t>
            </a:r>
            <a:r>
              <a:rPr lang="en-US" dirty="0"/>
              <a:t>) </a:t>
            </a:r>
          </a:p>
          <a:p>
            <a:r>
              <a:rPr lang="en-US" dirty="0"/>
              <a:t>Perceived </a:t>
            </a:r>
            <a:r>
              <a:rPr lang="en-US" dirty="0" smtClean="0"/>
              <a:t>Utility </a:t>
            </a:r>
            <a:r>
              <a:rPr lang="en-US" dirty="0"/>
              <a:t>of the </a:t>
            </a:r>
            <a:r>
              <a:rPr lang="en-US" dirty="0" smtClean="0"/>
              <a:t>Product Page </a:t>
            </a:r>
            <a:r>
              <a:rPr lang="en-US" dirty="0"/>
              <a:t>(</a:t>
            </a:r>
            <a:r>
              <a:rPr lang="en-US" dirty="0" smtClean="0"/>
              <a:t>Add-to-Cart </a:t>
            </a:r>
            <a:r>
              <a:rPr lang="en-US" dirty="0"/>
              <a:t>R</a:t>
            </a:r>
            <a:r>
              <a:rPr lang="en-US" dirty="0" smtClean="0"/>
              <a:t>atio</a:t>
            </a:r>
            <a:r>
              <a:rPr lang="en-US" dirty="0"/>
              <a:t>) </a:t>
            </a:r>
          </a:p>
          <a:p>
            <a:r>
              <a:rPr lang="en-US" dirty="0"/>
              <a:t>Overall </a:t>
            </a:r>
            <a:r>
              <a:rPr lang="en-US" dirty="0" smtClean="0"/>
              <a:t>User </a:t>
            </a:r>
            <a:r>
              <a:rPr lang="en-US" dirty="0"/>
              <a:t>S</a:t>
            </a:r>
            <a:r>
              <a:rPr lang="en-US" dirty="0" smtClean="0"/>
              <a:t>atisfaction </a:t>
            </a:r>
            <a:r>
              <a:rPr lang="en-US" dirty="0"/>
              <a:t>(Order </a:t>
            </a:r>
            <a:r>
              <a:rPr lang="en-US" dirty="0" smtClean="0"/>
              <a:t>Rate</a:t>
            </a:r>
            <a:r>
              <a:rPr lang="en-US" dirty="0"/>
              <a:t>) </a:t>
            </a:r>
          </a:p>
          <a:p>
            <a:r>
              <a:rPr lang="en-US" dirty="0"/>
              <a:t>Business </a:t>
            </a:r>
            <a:r>
              <a:rPr lang="en-US" dirty="0" smtClean="0"/>
              <a:t>Value </a:t>
            </a:r>
            <a:r>
              <a:rPr lang="en-US" dirty="0"/>
              <a:t>(Revenue </a:t>
            </a:r>
            <a:r>
              <a:rPr lang="en-US" dirty="0" smtClean="0"/>
              <a:t>Rate</a:t>
            </a:r>
            <a:r>
              <a:rPr lang="en-US" dirty="0"/>
              <a:t>)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35" y="4069902"/>
            <a:ext cx="1428689" cy="60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2" y="4193715"/>
            <a:ext cx="2031083" cy="81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64" y="5016165"/>
            <a:ext cx="1357678" cy="1372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14" y="5159650"/>
            <a:ext cx="1065537" cy="1065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5006148"/>
            <a:ext cx="6989817" cy="155445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8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Relevance label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objective, compute relevance </a:t>
            </a:r>
            <a:r>
              <a:rPr lang="en-US" dirty="0"/>
              <a:t>ratings </a:t>
            </a:r>
            <a:r>
              <a:rPr lang="en-US" dirty="0" smtClean="0"/>
              <a:t>by:</a:t>
            </a:r>
          </a:p>
          <a:p>
            <a:pPr lvl="1"/>
            <a:r>
              <a:rPr lang="en-US" dirty="0"/>
              <a:t>normalizing </a:t>
            </a:r>
            <a:r>
              <a:rPr lang="en-US" dirty="0" smtClean="0"/>
              <a:t>the objective value by its max</a:t>
            </a:r>
          </a:p>
          <a:p>
            <a:pPr lvl="1"/>
            <a:r>
              <a:rPr lang="en-US" dirty="0"/>
              <a:t>discretizing to a 5 point integer scale (0 − 4) </a:t>
            </a:r>
          </a:p>
          <a:p>
            <a:pPr lvl="1"/>
            <a:r>
              <a:rPr lang="en-US" dirty="0" smtClean="0"/>
              <a:t>0 means non-relevant</a:t>
            </a:r>
          </a:p>
          <a:p>
            <a:pPr lvl="1"/>
            <a:r>
              <a:rPr lang="en-US" dirty="0" smtClean="0"/>
              <a:t>4 means highly relevant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4" y="4833938"/>
            <a:ext cx="4629149" cy="8929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</a:t>
            </a:r>
            <a:r>
              <a:rPr lang="en-US" dirty="0" smtClean="0"/>
              <a:t>Label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2116182"/>
            <a:ext cx="11273246" cy="4140927"/>
          </a:xfrm>
        </p:spPr>
        <p:txBody>
          <a:bodyPr>
            <a:normAutofit/>
          </a:bodyPr>
          <a:lstStyle/>
          <a:p>
            <a:r>
              <a:rPr lang="en-US" dirty="0" smtClean="0"/>
              <a:t>Web search studies have used Crowd-sourcing to generate relevance labels</a:t>
            </a:r>
          </a:p>
          <a:p>
            <a:pPr lvl="1"/>
            <a:r>
              <a:rPr lang="en-US" dirty="0" smtClean="0"/>
              <a:t>Unsuitable for E-com search (Revisit Later!)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794</TotalTime>
  <Words>993</Words>
  <Application>Microsoft Macintosh PowerPoint</Application>
  <PresentationFormat>Widescreen</PresentationFormat>
  <Paragraphs>224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Gill Sans MT</vt:lpstr>
      <vt:lpstr>LinLibertineT</vt:lpstr>
      <vt:lpstr>Wingdings 2</vt:lpstr>
      <vt:lpstr>Arial</vt:lpstr>
      <vt:lpstr>Dividend</vt:lpstr>
      <vt:lpstr>On Application of Learning to Rank  for E-Commerce Search</vt:lpstr>
      <vt:lpstr>E-Commerce (ECOM) Search</vt:lpstr>
      <vt:lpstr>The Ranking Problem</vt:lpstr>
      <vt:lpstr>Learning to RANK (LETOR)</vt:lpstr>
      <vt:lpstr>High level research question </vt:lpstr>
      <vt:lpstr>Relevance Label generation</vt:lpstr>
      <vt:lpstr>Relevance judgments from user feedback signals</vt:lpstr>
      <vt:lpstr> Relevance label creation</vt:lpstr>
      <vt:lpstr>Relevance Label generation</vt:lpstr>
      <vt:lpstr>Research question I</vt:lpstr>
      <vt:lpstr>Experimental Design: Dataset</vt:lpstr>
      <vt:lpstr>Experimental Design:  LETOR Approaches for evaluation</vt:lpstr>
      <vt:lpstr>BENCHMARK STUDY</vt:lpstr>
      <vt:lpstr>takeaway message 1</vt:lpstr>
      <vt:lpstr>Research question 2</vt:lpstr>
      <vt:lpstr>Cross Objective Learning Experiments</vt:lpstr>
      <vt:lpstr>takeaway message 2</vt:lpstr>
      <vt:lpstr>Research question 3</vt:lpstr>
      <vt:lpstr>Reliability of crowd judgement</vt:lpstr>
      <vt:lpstr>The problem with crowdsourcing</vt:lpstr>
      <vt:lpstr>The problem with crowdsourcing</vt:lpstr>
      <vt:lpstr>The problem with crowdsourcing</vt:lpstr>
      <vt:lpstr>The problem with crowdsourcing</vt:lpstr>
      <vt:lpstr>takeaway message 3</vt:lpstr>
      <vt:lpstr>Features</vt:lpstr>
      <vt:lpstr>From attribute to feature construction</vt:lpstr>
      <vt:lpstr>From attribute to feature construction</vt:lpstr>
      <vt:lpstr>Challenges in Feature representation</vt:lpstr>
      <vt:lpstr>Research question 4</vt:lpstr>
      <vt:lpstr>relevance-based vs popularity features</vt:lpstr>
      <vt:lpstr>takeaway message 4</vt:lpstr>
      <vt:lpstr>Research question 5</vt:lpstr>
      <vt:lpstr>sparse query attributes</vt:lpstr>
      <vt:lpstr>takeaway message 5</vt:lpstr>
      <vt:lpstr>Conclusions</vt:lpstr>
      <vt:lpstr>Future directions</vt:lpstr>
      <vt:lpstr>Questions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Application of Learning to Rank  for E-Commerce Search</dc:title>
  <dc:creator>Karmaker Santu, Shubhra Kanti</dc:creator>
  <cp:lastModifiedBy>Karmaker Santu, Shubhra Kanti</cp:lastModifiedBy>
  <cp:revision>368</cp:revision>
  <dcterms:created xsi:type="dcterms:W3CDTF">2017-08-04T21:30:51Z</dcterms:created>
  <dcterms:modified xsi:type="dcterms:W3CDTF">2017-08-09T08:00:53Z</dcterms:modified>
</cp:coreProperties>
</file>